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0AF7EF5-0D2D-4C68-AC8F-4F1AA740656E}">
  <a:tblStyle styleId="{E0AF7EF5-0D2D-4C68-AC8F-4F1AA74065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extrank-for-keyword-extraction-by-python-c0bae21bcec0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extrank-for-keyword-extraction-by-python-c0bae21bcec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extrank-for-keyword-extraction-by-python-c0bae21bcec0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extrank-for-keyword-extraction-by-python-c0bae21bcec0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extrank-for-keyword-extraction-by-python-c0bae21bcec0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textrank-for-keyword-extraction-by-python-c0bae21bcec0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1fbd1d7c0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1fbd1d7c0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of each keyword = S(V_i)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= damping factor between 0 to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normalize columns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3d0cf22d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3d0cf22d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Pang, L., Lan, Y., Guo, J., Xu, J., Xu, J., &amp; Cheng, X. (2017, November). Deeprank: A new deep architecture for relevance ranking in information retrieval.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2017  ACM on Conference on Information and Knowledge Management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257-266). ACM.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Li, S., Purushotham, S., Chen, C., Ren, Y., &amp; Kuo, C. C. J. (2017). Measuring and predicting tag importance for image retrieval.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IEEE transactions on pattern analysis and machine intelligence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39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(12), 2423-2436.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222222"/>
                </a:solidFill>
                <a:highlight>
                  <a:srgbClr val="FFFFFF"/>
                </a:highlight>
              </a:rPr>
              <a:t>3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Godbole, N., Srinivasaiah, M., &amp; Skiena, S. (2007). Large-Scale Sentiment Analysis for News and Blogs.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Icwsm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7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(21), 219-222.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000">
                <a:solidFill>
                  <a:srgbClr val="222222"/>
                </a:solidFill>
                <a:highlight>
                  <a:srgbClr val="FFFFFF"/>
                </a:highlight>
              </a:rPr>
              <a:t>4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You, Q., Luo, J., Jin, H., &amp; Yang, J. (2015, February). Robust image sentiment analysis using progressively trained and domain transferred deep networks.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Twenty-ninth AAAI conference on artificial intelligence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75c7d28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75c7d28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b4ec4b1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b4ec4b1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1fbd1d7c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1fbd1d7c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d0cf22d7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d0cf22d7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d0cf22d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d0cf22d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197f57a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197f57a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3d0cf22d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3d0cf22d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includes running this on the </a:t>
            </a:r>
            <a:r>
              <a:rPr lang="en"/>
              <a:t>description</a:t>
            </a:r>
            <a:r>
              <a:rPr lang="en"/>
              <a:t> summary and full 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image recommendation task, should “person” be used more?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1b4ec4b1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1b4ec4b1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https://towardsdatascience.com/textrank-for-keyword-extraction-by-python-c0bae21bcec0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3d0cf22d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3d0cf22d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d0cf22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3d0cf22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1fbd1d7c0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1fbd1d7c0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https://towardsdatascience.com/textrank-for-keyword-extraction-by-python-c0bae21bcec0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1fbd1d7c0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1fbd1d7c0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https://towardsdatascience.com/textrank-for-keyword-extraction-by-python-c0bae21bcec0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1fbd1d7c0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1fbd1d7c0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https://towardsdatascience.com/textrank-for-keyword-extraction-by-python-c0bae21bcec0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1fbd1d7c0_3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1fbd1d7c0_3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https://towardsdatascience.com/textrank-for-keyword-extraction-by-python-c0bae21bcec0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3d0cf22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3d0cf22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iteration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175c7d2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175c7d2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3d0cf22d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3d0cf22d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3d0cf22d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3d0cf22d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1fbd1d7c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1fbd1d7c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3d0cf22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3d0cf22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b4ec4b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b4ec4b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175c7d28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175c7d28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https://towardsdatascience.com/textrank-for-keyword-extraction-by-python-c0bae21bcec0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fbd1d7c0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fbd1d7c0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1fbd1d7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1fbd1d7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TextRank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Mihalcea, R., &amp; Tarau, P. (2004). Textrank: Bringing order into text. In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2004 conference on empirical methods in natural language processing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(pp. 404-411).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1fbd1d7c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1fbd1d7c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of each keyword = S(V_i)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= damping factor between 0 to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normalize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when the update difference is minimal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Avenir"/>
                <a:ea typeface="Avenir"/>
                <a:cs typeface="Avenir"/>
                <a:sym typeface="Avenir"/>
              </a:rPr>
              <a:t>Midterm Presentation</a:t>
            </a:r>
            <a:endParaRPr sz="4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Avenir"/>
                <a:ea typeface="Avenir"/>
                <a:cs typeface="Avenir"/>
                <a:sym typeface="Avenir"/>
              </a:rPr>
              <a:t>Karina Huang, Dianne Lee, Abhimanyu Vasishth, Phoebe Wong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675" y="185272"/>
            <a:ext cx="1532657" cy="17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Literature Review - TextRank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Parameter Suggestion from Literature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Converges usually for 20-30 iterations, at a threshold of .0001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N-gram (for example, combine neighboring keywords to be n-gram keywords)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“Matlab code for plotting ambiguity functions” with keywords {‘Matlab’, ‘code’}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Then combine ‘Matlab code’ to be one keyword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Extract T keywords from final ranked keywords (5-20 or ⅓ * size of text)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Can potentially combine with named entities recognition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e.g., only consider scores of named entities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Literature Review - Next Steps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Relevance Ranking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○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DeepRank</a:t>
            </a:r>
            <a:r>
              <a:rPr baseline="30000" lang="en" sz="1800">
                <a:latin typeface="Avenir"/>
                <a:ea typeface="Avenir"/>
                <a:cs typeface="Avenir"/>
                <a:sym typeface="Avenir"/>
              </a:rPr>
              <a:t>1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○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Tag Importance Ranking + Multimodal Image </a:t>
            </a:r>
            <a:r>
              <a:rPr lang="en" sz="1800">
                <a:latin typeface="Avenir"/>
                <a:ea typeface="Avenir"/>
                <a:cs typeface="Avenir"/>
                <a:sym typeface="Avenir"/>
              </a:rPr>
              <a:t>Retrieval</a:t>
            </a:r>
            <a:r>
              <a:rPr baseline="30000" lang="en" sz="1800"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sz="1800">
                <a:latin typeface="Avenir"/>
                <a:ea typeface="Avenir"/>
                <a:cs typeface="Avenir"/>
                <a:sym typeface="Avenir"/>
              </a:rPr>
              <a:t> 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Sentiment Analysis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○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Sentiment analysis for news</a:t>
            </a:r>
            <a:r>
              <a:rPr baseline="30000" lang="en" sz="1800">
                <a:latin typeface="Avenir"/>
                <a:ea typeface="Avenir"/>
                <a:cs typeface="Avenir"/>
                <a:sym typeface="Avenir"/>
              </a:rPr>
              <a:t>3</a:t>
            </a:r>
            <a:endParaRPr baseline="30000" sz="1800">
              <a:latin typeface="Avenir"/>
              <a:ea typeface="Avenir"/>
              <a:cs typeface="Avenir"/>
              <a:sym typeface="Avenir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○"/>
            </a:pPr>
            <a:r>
              <a:rPr lang="en" sz="1800">
                <a:latin typeface="Avenir"/>
                <a:ea typeface="Avenir"/>
                <a:cs typeface="Avenir"/>
                <a:sym typeface="Avenir"/>
              </a:rPr>
              <a:t>Image sentiment analysis with deep networks</a:t>
            </a:r>
            <a:r>
              <a:rPr baseline="30000" lang="en" sz="1800">
                <a:latin typeface="Avenir"/>
                <a:ea typeface="Avenir"/>
                <a:cs typeface="Avenir"/>
                <a:sym typeface="Avenir"/>
              </a:rPr>
              <a:t>4</a:t>
            </a:r>
            <a:endParaRPr baseline="30000" sz="18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233438"/>
            <a:ext cx="3999900" cy="325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372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Data Extraction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3317825" y="685000"/>
            <a:ext cx="1916700" cy="5727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Media API (On-demand queue)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1337713" y="1779366"/>
            <a:ext cx="1667700" cy="841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1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Entities: [Person, Subject, Event, Organization]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Headline, </a:t>
            </a:r>
            <a:r>
              <a:rPr lang="en" sz="9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Full Text</a:t>
            </a:r>
            <a:endParaRPr sz="9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URL, Keywords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3199825" y="1779363"/>
            <a:ext cx="1667700" cy="841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2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Entities: [Person, Subject, Event, Organization]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Headline, </a:t>
            </a:r>
            <a:r>
              <a:rPr lang="en" sz="9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Full Text</a:t>
            </a:r>
            <a:endParaRPr sz="9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URL, Keywords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5342913" y="1779363"/>
            <a:ext cx="1667700" cy="841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Entities: [Person, Subject, Event, Organization]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Headline, </a:t>
            </a:r>
            <a:r>
              <a:rPr lang="en" sz="9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Full Text</a:t>
            </a:r>
            <a:endParaRPr sz="9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URL, Keywords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881725" y="2930275"/>
            <a:ext cx="1081200" cy="1231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1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Entities: [Person, Subject, Event, Organization]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Caption, URL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Thumbnail, Full Size Image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4929825" y="2096475"/>
            <a:ext cx="4131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...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3" name="Google Shape;163;p24"/>
          <p:cNvCxnSpPr>
            <a:stCxn id="156" idx="2"/>
            <a:endCxn id="157" idx="0"/>
          </p:cNvCxnSpPr>
          <p:nvPr/>
        </p:nvCxnSpPr>
        <p:spPr>
          <a:xfrm flipH="1">
            <a:off x="2171675" y="1257700"/>
            <a:ext cx="210450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4"/>
          <p:cNvCxnSpPr>
            <a:stCxn id="156" idx="2"/>
            <a:endCxn id="158" idx="0"/>
          </p:cNvCxnSpPr>
          <p:nvPr/>
        </p:nvCxnSpPr>
        <p:spPr>
          <a:xfrm flipH="1">
            <a:off x="4033775" y="1257700"/>
            <a:ext cx="24240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4"/>
          <p:cNvCxnSpPr>
            <a:stCxn id="156" idx="2"/>
            <a:endCxn id="159" idx="0"/>
          </p:cNvCxnSpPr>
          <p:nvPr/>
        </p:nvCxnSpPr>
        <p:spPr>
          <a:xfrm>
            <a:off x="4276175" y="1257700"/>
            <a:ext cx="1900500" cy="52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4"/>
          <p:cNvCxnSpPr>
            <a:stCxn id="157" idx="2"/>
            <a:endCxn id="160" idx="0"/>
          </p:cNvCxnSpPr>
          <p:nvPr/>
        </p:nvCxnSpPr>
        <p:spPr>
          <a:xfrm flipH="1">
            <a:off x="1422463" y="2620866"/>
            <a:ext cx="7491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" name="Google Shape;167;p24"/>
          <p:cNvSpPr/>
          <p:nvPr/>
        </p:nvSpPr>
        <p:spPr>
          <a:xfrm>
            <a:off x="2405763" y="2930275"/>
            <a:ext cx="1081200" cy="1231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Entities: [Person, Subject, Event, Organization]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Caption, URL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Thumbnail, Full Size Image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68" name="Google Shape;168;p24"/>
          <p:cNvCxnSpPr>
            <a:stCxn id="157" idx="2"/>
            <a:endCxn id="167" idx="0"/>
          </p:cNvCxnSpPr>
          <p:nvPr/>
        </p:nvCxnSpPr>
        <p:spPr>
          <a:xfrm>
            <a:off x="2171563" y="2620866"/>
            <a:ext cx="774900" cy="3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4"/>
          <p:cNvSpPr txBox="1"/>
          <p:nvPr/>
        </p:nvSpPr>
        <p:spPr>
          <a:xfrm>
            <a:off x="1962937" y="3442225"/>
            <a:ext cx="4173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....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5571200" y="801850"/>
            <a:ext cx="13809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media_api.py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7093725" y="2030625"/>
            <a:ext cx="17031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article_item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3565663" y="3376375"/>
            <a:ext cx="14721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image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_item.py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5480600" y="3588775"/>
            <a:ext cx="1562100" cy="5727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FIle that actually instantiates the classes and makes the API calls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480600" y="3287900"/>
            <a:ext cx="1562100" cy="339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api_main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881725" y="4533325"/>
            <a:ext cx="1081200" cy="3390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File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2405775" y="4533325"/>
            <a:ext cx="1081200" cy="3390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File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77" name="Google Shape;177;p24"/>
          <p:cNvCxnSpPr>
            <a:stCxn id="160" idx="2"/>
            <a:endCxn id="175" idx="0"/>
          </p:cNvCxnSpPr>
          <p:nvPr/>
        </p:nvCxnSpPr>
        <p:spPr>
          <a:xfrm>
            <a:off x="1422325" y="4161475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>
            <a:stCxn id="167" idx="2"/>
            <a:endCxn id="176" idx="0"/>
          </p:cNvCxnSpPr>
          <p:nvPr/>
        </p:nvCxnSpPr>
        <p:spPr>
          <a:xfrm>
            <a:off x="2946363" y="4161475"/>
            <a:ext cx="0" cy="3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EDA: Example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9825"/>
            <a:ext cx="3117425" cy="327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4058025" y="1305888"/>
            <a:ext cx="1518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Person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Barack Obama, Antonio Gutierres, Beyonce Knowles, Nelson Mandela</a:t>
            </a:r>
            <a:endParaRPr b="1"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4058025" y="2190263"/>
            <a:ext cx="15189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Subject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General News, Government and Politics, Race and Ethnicity, Social Issues, African Americans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4058025" y="3197188"/>
            <a:ext cx="1518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Organisation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South Africa Government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4058025" y="3769888"/>
            <a:ext cx="15189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Place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United States, South Africa, Southern Africa</a:t>
            </a:r>
            <a:endParaRPr b="1"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831425" y="4584075"/>
            <a:ext cx="1877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3824800" y="4584075"/>
            <a:ext cx="1877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6435175" y="4584075"/>
            <a:ext cx="1877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Associations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875" y="1412609"/>
            <a:ext cx="2576176" cy="172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7885" y="3191950"/>
            <a:ext cx="856691" cy="10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9401" y="3191963"/>
            <a:ext cx="1644643" cy="108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EDA: Metadata Summary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b="1" lang="en" sz="1800">
                <a:latin typeface="Avenir"/>
                <a:ea typeface="Avenir"/>
                <a:cs typeface="Avenir"/>
                <a:sym typeface="Avenir"/>
              </a:rPr>
              <a:t>Available Data</a:t>
            </a:r>
            <a:endParaRPr b="1" sz="1800">
              <a:latin typeface="Avenir"/>
              <a:ea typeface="Avenir"/>
              <a:cs typeface="Avenir"/>
              <a:sym typeface="Aveni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solidFill>
                  <a:srgbClr val="555555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30,098 </a:t>
            </a:r>
            <a:r>
              <a:rPr lang="en" sz="1500">
                <a:latin typeface="Avenir"/>
                <a:ea typeface="Avenir"/>
                <a:cs typeface="Avenir"/>
                <a:sym typeface="Avenir"/>
              </a:rPr>
              <a:t>articles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Created from Feb-Sep 2019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99.9% in English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81,126 media files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96.8% images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Maximum number of media file per article: 67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-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7,348 articles without media files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700" y="1513088"/>
            <a:ext cx="4125299" cy="24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4374"/>
            <a:ext cx="9144000" cy="43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EDA: Article to Image 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4386"/>
            <a:ext cx="9144000" cy="438911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EDA: Image to Article 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Named Entity Extraction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AP has an existing rule-based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named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entity extraction of text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Might have limitations on how many categories/entities to be identified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Once we have the full article text data, we plan to use spaCy to extract the named entities from the text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18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predefined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categories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On the UI-side, we can potentially add a nice visualization with the highlights on named entities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For example, “Apple is looking at buying U.K. startup for $1 billion”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450" y="3753775"/>
            <a:ext cx="6089100" cy="12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Named Entity Extraction - EDA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Using article data provided by AP, we extracted named entities from “headline” and “headline_extended”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Headline &lt; headline_extended &lt;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description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summary &lt; full text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Most entities extracted are geographic locations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Note that “Person” are mentioned more in headline extended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538" y="2863038"/>
            <a:ext cx="2926080" cy="228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675" y="2863038"/>
            <a:ext cx="2926080" cy="232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Tag-To-Tag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/>
          <p:nvPr/>
        </p:nvSpPr>
        <p:spPr>
          <a:xfrm>
            <a:off x="735150" y="1728574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0" name="Google Shape;240;p31"/>
          <p:cNvCxnSpPr>
            <a:endCxn id="241" idx="0"/>
          </p:cNvCxnSpPr>
          <p:nvPr/>
        </p:nvCxnSpPr>
        <p:spPr>
          <a:xfrm flipH="1">
            <a:off x="723900" y="2090550"/>
            <a:ext cx="8250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1"/>
          <p:cNvCxnSpPr>
            <a:endCxn id="243" idx="0"/>
          </p:cNvCxnSpPr>
          <p:nvPr/>
        </p:nvCxnSpPr>
        <p:spPr>
          <a:xfrm>
            <a:off x="1548800" y="2090550"/>
            <a:ext cx="203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31"/>
          <p:cNvSpPr/>
          <p:nvPr/>
        </p:nvSpPr>
        <p:spPr>
          <a:xfrm>
            <a:off x="250000" y="4572025"/>
            <a:ext cx="27195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models/baseline_model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311700" y="2571750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1340000" y="2571750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2368300" y="2571750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6" name="Google Shape;246;p31"/>
          <p:cNvCxnSpPr>
            <a:stCxn id="239" idx="2"/>
            <a:endCxn id="245" idx="0"/>
          </p:cNvCxnSpPr>
          <p:nvPr/>
        </p:nvCxnSpPr>
        <p:spPr>
          <a:xfrm>
            <a:off x="1569000" y="2090674"/>
            <a:ext cx="1211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31"/>
          <p:cNvSpPr/>
          <p:nvPr/>
        </p:nvSpPr>
        <p:spPr>
          <a:xfrm>
            <a:off x="3645513" y="15132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5604125" y="151323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6577100" y="151323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7550075" y="1513250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1" name="Google Shape;251;p31"/>
          <p:cNvCxnSpPr>
            <a:endCxn id="248" idx="1"/>
          </p:cNvCxnSpPr>
          <p:nvPr/>
        </p:nvCxnSpPr>
        <p:spPr>
          <a:xfrm>
            <a:off x="5313125" y="16858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1"/>
          <p:cNvSpPr/>
          <p:nvPr/>
        </p:nvSpPr>
        <p:spPr>
          <a:xfrm>
            <a:off x="3651838" y="204249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5610450" y="204248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6583425" y="204248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7556400" y="2042500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6" name="Google Shape;256;p31"/>
          <p:cNvCxnSpPr>
            <a:endCxn id="253" idx="1"/>
          </p:cNvCxnSpPr>
          <p:nvPr/>
        </p:nvCxnSpPr>
        <p:spPr>
          <a:xfrm>
            <a:off x="5319450" y="221513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31"/>
          <p:cNvSpPr/>
          <p:nvPr/>
        </p:nvSpPr>
        <p:spPr>
          <a:xfrm>
            <a:off x="3645513" y="25717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5604125" y="257173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9" name="Google Shape;259;p31"/>
          <p:cNvCxnSpPr>
            <a:endCxn id="258" idx="1"/>
          </p:cNvCxnSpPr>
          <p:nvPr/>
        </p:nvCxnSpPr>
        <p:spPr>
          <a:xfrm>
            <a:off x="5313125" y="27443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31"/>
          <p:cNvSpPr txBox="1"/>
          <p:nvPr/>
        </p:nvSpPr>
        <p:spPr>
          <a:xfrm>
            <a:off x="1288250" y="3208875"/>
            <a:ext cx="7245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INPUT</a:t>
            </a:r>
            <a:endParaRPr b="1"/>
          </a:p>
        </p:txBody>
      </p:sp>
      <p:sp>
        <p:nvSpPr>
          <p:cNvPr id="261" name="Google Shape;261;p31"/>
          <p:cNvSpPr txBox="1"/>
          <p:nvPr/>
        </p:nvSpPr>
        <p:spPr>
          <a:xfrm>
            <a:off x="5283775" y="3208875"/>
            <a:ext cx="1667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 CORPUS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About the Partner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6987900" cy="3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AP is a cooperative, not-for-profit news agency that serves news in over 100 countries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Cooperative: member news organizations grant permission for the AP to distribute their local news reports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Non-member newspapers subscribe to AP and pay a fee to AP to get their material published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Independent editors and publishers also pay for licensed AP content (such as images, videos and audio files)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650" y="1684647"/>
            <a:ext cx="1532657" cy="1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4847025"/>
            <a:ext cx="8520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Source: https://www.ap.org/about/annual-report/2016/ap-by-the-numbers.html</a:t>
            </a:r>
            <a:endParaRPr sz="10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Baseline Model: Tag Extraction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2"/>
          <p:cNvSpPr/>
          <p:nvPr/>
        </p:nvSpPr>
        <p:spPr>
          <a:xfrm>
            <a:off x="250000" y="4572025"/>
            <a:ext cx="27195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models/baseline_model.py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3322875" y="3931300"/>
            <a:ext cx="1667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IMAGE CORPUS</a:t>
            </a:r>
            <a:endParaRPr b="1"/>
          </a:p>
        </p:txBody>
      </p:sp>
      <p:sp>
        <p:nvSpPr>
          <p:cNvPr id="270" name="Google Shape;270;p32"/>
          <p:cNvSpPr/>
          <p:nvPr/>
        </p:nvSpPr>
        <p:spPr>
          <a:xfrm>
            <a:off x="865325" y="183179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1" name="Google Shape;271;p32"/>
          <p:cNvCxnSpPr>
            <a:endCxn id="272" idx="0"/>
          </p:cNvCxnSpPr>
          <p:nvPr/>
        </p:nvCxnSpPr>
        <p:spPr>
          <a:xfrm flipH="1">
            <a:off x="854075" y="2193775"/>
            <a:ext cx="8250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2"/>
          <p:cNvCxnSpPr>
            <a:endCxn id="274" idx="0"/>
          </p:cNvCxnSpPr>
          <p:nvPr/>
        </p:nvCxnSpPr>
        <p:spPr>
          <a:xfrm>
            <a:off x="1678975" y="2193775"/>
            <a:ext cx="203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2"/>
          <p:cNvSpPr/>
          <p:nvPr/>
        </p:nvSpPr>
        <p:spPr>
          <a:xfrm>
            <a:off x="441875" y="2674975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1470175" y="2674975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3159000" y="2674975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76" name="Google Shape;276;p32"/>
          <p:cNvCxnSpPr>
            <a:stCxn id="270" idx="2"/>
            <a:endCxn id="275" idx="0"/>
          </p:cNvCxnSpPr>
          <p:nvPr/>
        </p:nvCxnSpPr>
        <p:spPr>
          <a:xfrm>
            <a:off x="1699175" y="2193899"/>
            <a:ext cx="18720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2"/>
          <p:cNvSpPr txBox="1"/>
          <p:nvPr/>
        </p:nvSpPr>
        <p:spPr>
          <a:xfrm>
            <a:off x="2533013" y="2720425"/>
            <a:ext cx="5301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Tag-To-Tag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735150" y="1728574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85" name="Google Shape;285;p33"/>
          <p:cNvCxnSpPr>
            <a:endCxn id="286" idx="0"/>
          </p:cNvCxnSpPr>
          <p:nvPr/>
        </p:nvCxnSpPr>
        <p:spPr>
          <a:xfrm flipH="1">
            <a:off x="723900" y="2090550"/>
            <a:ext cx="8250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3"/>
          <p:cNvCxnSpPr>
            <a:endCxn id="288" idx="0"/>
          </p:cNvCxnSpPr>
          <p:nvPr/>
        </p:nvCxnSpPr>
        <p:spPr>
          <a:xfrm>
            <a:off x="1548800" y="2090550"/>
            <a:ext cx="203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33"/>
          <p:cNvSpPr/>
          <p:nvPr/>
        </p:nvSpPr>
        <p:spPr>
          <a:xfrm>
            <a:off x="250000" y="4572025"/>
            <a:ext cx="27195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models/baseline_model.py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33"/>
          <p:cNvSpPr/>
          <p:nvPr/>
        </p:nvSpPr>
        <p:spPr>
          <a:xfrm>
            <a:off x="3117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13400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23683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1" name="Google Shape;291;p33"/>
          <p:cNvCxnSpPr>
            <a:stCxn id="284" idx="2"/>
            <a:endCxn id="290" idx="0"/>
          </p:cNvCxnSpPr>
          <p:nvPr/>
        </p:nvCxnSpPr>
        <p:spPr>
          <a:xfrm>
            <a:off x="1569000" y="2090674"/>
            <a:ext cx="1211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33"/>
          <p:cNvSpPr/>
          <p:nvPr/>
        </p:nvSpPr>
        <p:spPr>
          <a:xfrm>
            <a:off x="3645513" y="15132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5604125" y="15132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6577100" y="15132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p33"/>
          <p:cNvSpPr/>
          <p:nvPr/>
        </p:nvSpPr>
        <p:spPr>
          <a:xfrm>
            <a:off x="7550075" y="15132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96" name="Google Shape;296;p33"/>
          <p:cNvCxnSpPr>
            <a:endCxn id="293" idx="1"/>
          </p:cNvCxnSpPr>
          <p:nvPr/>
        </p:nvCxnSpPr>
        <p:spPr>
          <a:xfrm>
            <a:off x="5313125" y="16858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3"/>
          <p:cNvSpPr/>
          <p:nvPr/>
        </p:nvSpPr>
        <p:spPr>
          <a:xfrm>
            <a:off x="3651838" y="204249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5610450" y="204248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6583425" y="2042488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7556400" y="2042500"/>
            <a:ext cx="8244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1" name="Google Shape;301;p33"/>
          <p:cNvCxnSpPr>
            <a:endCxn id="298" idx="1"/>
          </p:cNvCxnSpPr>
          <p:nvPr/>
        </p:nvCxnSpPr>
        <p:spPr>
          <a:xfrm>
            <a:off x="5319450" y="221513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33"/>
          <p:cNvSpPr/>
          <p:nvPr/>
        </p:nvSpPr>
        <p:spPr>
          <a:xfrm>
            <a:off x="3645513" y="25717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3" name="Google Shape;303;p33"/>
          <p:cNvSpPr/>
          <p:nvPr/>
        </p:nvSpPr>
        <p:spPr>
          <a:xfrm>
            <a:off x="5604125" y="25717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4" name="Google Shape;304;p33"/>
          <p:cNvCxnSpPr>
            <a:endCxn id="303" idx="1"/>
          </p:cNvCxnSpPr>
          <p:nvPr/>
        </p:nvCxnSpPr>
        <p:spPr>
          <a:xfrm>
            <a:off x="5313125" y="27443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3"/>
          <p:cNvSpPr txBox="1"/>
          <p:nvPr/>
        </p:nvSpPr>
        <p:spPr>
          <a:xfrm>
            <a:off x="311700" y="3379888"/>
            <a:ext cx="3289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Exact Matching</a:t>
            </a:r>
            <a:endParaRPr b="1"/>
          </a:p>
        </p:txBody>
      </p:sp>
      <p:sp>
        <p:nvSpPr>
          <p:cNvPr id="306" name="Google Shape;306;p33"/>
          <p:cNvSpPr txBox="1"/>
          <p:nvPr/>
        </p:nvSpPr>
        <p:spPr>
          <a:xfrm>
            <a:off x="8523050" y="1502300"/>
            <a:ext cx="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307" name="Google Shape;307;p33"/>
          <p:cNvSpPr txBox="1"/>
          <p:nvPr/>
        </p:nvSpPr>
        <p:spPr>
          <a:xfrm>
            <a:off x="8529375" y="2031550"/>
            <a:ext cx="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</a:t>
            </a:r>
            <a:endParaRPr b="1"/>
          </a:p>
        </p:txBody>
      </p:sp>
      <p:sp>
        <p:nvSpPr>
          <p:cNvPr id="308" name="Google Shape;308;p33"/>
          <p:cNvSpPr txBox="1"/>
          <p:nvPr/>
        </p:nvSpPr>
        <p:spPr>
          <a:xfrm>
            <a:off x="8529375" y="2558675"/>
            <a:ext cx="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cxnSp>
        <p:nvCxnSpPr>
          <p:cNvPr id="309" name="Google Shape;309;p33"/>
          <p:cNvCxnSpPr>
            <a:endCxn id="306" idx="1"/>
          </p:cNvCxnSpPr>
          <p:nvPr/>
        </p:nvCxnSpPr>
        <p:spPr>
          <a:xfrm>
            <a:off x="8380850" y="1690100"/>
            <a:ext cx="14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33"/>
          <p:cNvCxnSpPr/>
          <p:nvPr/>
        </p:nvCxnSpPr>
        <p:spPr>
          <a:xfrm>
            <a:off x="8380850" y="2221450"/>
            <a:ext cx="14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3"/>
          <p:cNvCxnSpPr>
            <a:endCxn id="308" idx="1"/>
          </p:cNvCxnSpPr>
          <p:nvPr/>
        </p:nvCxnSpPr>
        <p:spPr>
          <a:xfrm>
            <a:off x="6434775" y="2750675"/>
            <a:ext cx="20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Tag-To-Tag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/>
          <p:nvPr/>
        </p:nvSpPr>
        <p:spPr>
          <a:xfrm>
            <a:off x="735150" y="1728574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9" name="Google Shape;319;p34"/>
          <p:cNvCxnSpPr>
            <a:endCxn id="320" idx="0"/>
          </p:cNvCxnSpPr>
          <p:nvPr/>
        </p:nvCxnSpPr>
        <p:spPr>
          <a:xfrm flipH="1">
            <a:off x="723900" y="2090550"/>
            <a:ext cx="8250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p34"/>
          <p:cNvCxnSpPr>
            <a:endCxn id="322" idx="0"/>
          </p:cNvCxnSpPr>
          <p:nvPr/>
        </p:nvCxnSpPr>
        <p:spPr>
          <a:xfrm>
            <a:off x="1548800" y="2090550"/>
            <a:ext cx="203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4"/>
          <p:cNvSpPr/>
          <p:nvPr/>
        </p:nvSpPr>
        <p:spPr>
          <a:xfrm>
            <a:off x="250000" y="4572025"/>
            <a:ext cx="27195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models/baseline_model.py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3117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13400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23683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25" name="Google Shape;325;p34"/>
          <p:cNvCxnSpPr>
            <a:stCxn id="318" idx="2"/>
            <a:endCxn id="324" idx="0"/>
          </p:cNvCxnSpPr>
          <p:nvPr/>
        </p:nvCxnSpPr>
        <p:spPr>
          <a:xfrm>
            <a:off x="1569000" y="2090674"/>
            <a:ext cx="1211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p34"/>
          <p:cNvSpPr/>
          <p:nvPr/>
        </p:nvSpPr>
        <p:spPr>
          <a:xfrm>
            <a:off x="3645513" y="15132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5604125" y="15132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6577100" y="15132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7550075" y="15132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0" name="Google Shape;330;p34"/>
          <p:cNvCxnSpPr>
            <a:endCxn id="327" idx="1"/>
          </p:cNvCxnSpPr>
          <p:nvPr/>
        </p:nvCxnSpPr>
        <p:spPr>
          <a:xfrm>
            <a:off x="5313125" y="16858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4"/>
          <p:cNvSpPr/>
          <p:nvPr/>
        </p:nvSpPr>
        <p:spPr>
          <a:xfrm>
            <a:off x="3651838" y="204249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5610450" y="2042488"/>
            <a:ext cx="824400" cy="36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6583425" y="2042488"/>
            <a:ext cx="824400" cy="36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7556400" y="2042500"/>
            <a:ext cx="824400" cy="36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5" name="Google Shape;335;p34"/>
          <p:cNvCxnSpPr>
            <a:endCxn id="332" idx="1"/>
          </p:cNvCxnSpPr>
          <p:nvPr/>
        </p:nvCxnSpPr>
        <p:spPr>
          <a:xfrm>
            <a:off x="5319450" y="221513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4"/>
          <p:cNvSpPr/>
          <p:nvPr/>
        </p:nvSpPr>
        <p:spPr>
          <a:xfrm>
            <a:off x="3645513" y="25717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5604125" y="25717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8" name="Google Shape;338;p34"/>
          <p:cNvCxnSpPr>
            <a:endCxn id="337" idx="1"/>
          </p:cNvCxnSpPr>
          <p:nvPr/>
        </p:nvCxnSpPr>
        <p:spPr>
          <a:xfrm>
            <a:off x="5313125" y="27443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" name="Google Shape;339;p34"/>
          <p:cNvSpPr txBox="1"/>
          <p:nvPr/>
        </p:nvSpPr>
        <p:spPr>
          <a:xfrm>
            <a:off x="311700" y="3379888"/>
            <a:ext cx="3289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 Exact Matching</a:t>
            </a:r>
            <a:endParaRPr b="1"/>
          </a:p>
        </p:txBody>
      </p:sp>
      <p:sp>
        <p:nvSpPr>
          <p:cNvPr id="340" name="Google Shape;340;p34"/>
          <p:cNvSpPr txBox="1"/>
          <p:nvPr/>
        </p:nvSpPr>
        <p:spPr>
          <a:xfrm>
            <a:off x="8523050" y="1502300"/>
            <a:ext cx="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341" name="Google Shape;341;p34"/>
          <p:cNvSpPr txBox="1"/>
          <p:nvPr/>
        </p:nvSpPr>
        <p:spPr>
          <a:xfrm>
            <a:off x="8529375" y="2031550"/>
            <a:ext cx="467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1.5</a:t>
            </a:r>
            <a:endParaRPr b="1"/>
          </a:p>
        </p:txBody>
      </p:sp>
      <p:sp>
        <p:nvSpPr>
          <p:cNvPr id="342" name="Google Shape;342;p34"/>
          <p:cNvSpPr txBox="1"/>
          <p:nvPr/>
        </p:nvSpPr>
        <p:spPr>
          <a:xfrm>
            <a:off x="8529375" y="2558675"/>
            <a:ext cx="2910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cxnSp>
        <p:nvCxnSpPr>
          <p:cNvPr id="343" name="Google Shape;343;p34"/>
          <p:cNvCxnSpPr>
            <a:endCxn id="340" idx="1"/>
          </p:cNvCxnSpPr>
          <p:nvPr/>
        </p:nvCxnSpPr>
        <p:spPr>
          <a:xfrm>
            <a:off x="8380850" y="1690100"/>
            <a:ext cx="14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4"/>
          <p:cNvCxnSpPr/>
          <p:nvPr/>
        </p:nvCxnSpPr>
        <p:spPr>
          <a:xfrm>
            <a:off x="8380850" y="2221450"/>
            <a:ext cx="14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4"/>
          <p:cNvCxnSpPr>
            <a:endCxn id="342" idx="1"/>
          </p:cNvCxnSpPr>
          <p:nvPr/>
        </p:nvCxnSpPr>
        <p:spPr>
          <a:xfrm>
            <a:off x="6434775" y="2750675"/>
            <a:ext cx="20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4"/>
          <p:cNvSpPr txBox="1"/>
          <p:nvPr/>
        </p:nvSpPr>
        <p:spPr>
          <a:xfrm>
            <a:off x="3424325" y="3379900"/>
            <a:ext cx="42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</a:t>
            </a:r>
            <a:r>
              <a:rPr b="1" lang="en"/>
              <a:t>  Fuzzy Matching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Tag-To-Tag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/>
          <p:nvPr/>
        </p:nvSpPr>
        <p:spPr>
          <a:xfrm>
            <a:off x="735150" y="1728574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4" name="Google Shape;354;p35"/>
          <p:cNvCxnSpPr>
            <a:endCxn id="355" idx="0"/>
          </p:cNvCxnSpPr>
          <p:nvPr/>
        </p:nvCxnSpPr>
        <p:spPr>
          <a:xfrm flipH="1">
            <a:off x="723900" y="2090550"/>
            <a:ext cx="8250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35"/>
          <p:cNvCxnSpPr>
            <a:endCxn id="357" idx="0"/>
          </p:cNvCxnSpPr>
          <p:nvPr/>
        </p:nvCxnSpPr>
        <p:spPr>
          <a:xfrm>
            <a:off x="1548800" y="2090550"/>
            <a:ext cx="203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5"/>
          <p:cNvSpPr/>
          <p:nvPr/>
        </p:nvSpPr>
        <p:spPr>
          <a:xfrm>
            <a:off x="250000" y="4572025"/>
            <a:ext cx="2719500" cy="339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models/baseline_model.py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3117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35"/>
          <p:cNvSpPr/>
          <p:nvPr/>
        </p:nvSpPr>
        <p:spPr>
          <a:xfrm>
            <a:off x="13400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35"/>
          <p:cNvSpPr/>
          <p:nvPr/>
        </p:nvSpPr>
        <p:spPr>
          <a:xfrm>
            <a:off x="2368300" y="2571750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0" name="Google Shape;360;p35"/>
          <p:cNvCxnSpPr>
            <a:stCxn id="353" idx="2"/>
            <a:endCxn id="359" idx="0"/>
          </p:cNvCxnSpPr>
          <p:nvPr/>
        </p:nvCxnSpPr>
        <p:spPr>
          <a:xfrm>
            <a:off x="1569000" y="2090674"/>
            <a:ext cx="1211400" cy="4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35"/>
          <p:cNvSpPr/>
          <p:nvPr/>
        </p:nvSpPr>
        <p:spPr>
          <a:xfrm>
            <a:off x="3645513" y="15132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5604125" y="1513238"/>
            <a:ext cx="824400" cy="36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6577100" y="1513238"/>
            <a:ext cx="824400" cy="362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7550075" y="1513250"/>
            <a:ext cx="824400" cy="362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65" name="Google Shape;365;p35"/>
          <p:cNvCxnSpPr>
            <a:endCxn id="362" idx="1"/>
          </p:cNvCxnSpPr>
          <p:nvPr/>
        </p:nvCxnSpPr>
        <p:spPr>
          <a:xfrm>
            <a:off x="5313125" y="16858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35"/>
          <p:cNvSpPr/>
          <p:nvPr/>
        </p:nvSpPr>
        <p:spPr>
          <a:xfrm>
            <a:off x="3651838" y="204249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5610450" y="2042488"/>
            <a:ext cx="824400" cy="36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Google Shape;368;p35"/>
          <p:cNvSpPr/>
          <p:nvPr/>
        </p:nvSpPr>
        <p:spPr>
          <a:xfrm>
            <a:off x="6583425" y="2042488"/>
            <a:ext cx="824400" cy="362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Syn2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7556400" y="2042500"/>
            <a:ext cx="824400" cy="362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Syn3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0" name="Google Shape;370;p35"/>
          <p:cNvCxnSpPr>
            <a:endCxn id="367" idx="1"/>
          </p:cNvCxnSpPr>
          <p:nvPr/>
        </p:nvCxnSpPr>
        <p:spPr>
          <a:xfrm>
            <a:off x="5319450" y="221513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5"/>
          <p:cNvSpPr/>
          <p:nvPr/>
        </p:nvSpPr>
        <p:spPr>
          <a:xfrm>
            <a:off x="3645513" y="2571749"/>
            <a:ext cx="1667700" cy="362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 3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5604125" y="2571738"/>
            <a:ext cx="824400" cy="362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Tag1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73" name="Google Shape;373;p35"/>
          <p:cNvCxnSpPr>
            <a:endCxn id="372" idx="1"/>
          </p:cNvCxnSpPr>
          <p:nvPr/>
        </p:nvCxnSpPr>
        <p:spPr>
          <a:xfrm>
            <a:off x="5313125" y="2744388"/>
            <a:ext cx="291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35"/>
          <p:cNvSpPr txBox="1"/>
          <p:nvPr/>
        </p:nvSpPr>
        <p:spPr>
          <a:xfrm>
            <a:off x="311700" y="3379888"/>
            <a:ext cx="32898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Exact Matching</a:t>
            </a:r>
            <a:endParaRPr b="1"/>
          </a:p>
        </p:txBody>
      </p:sp>
      <p:sp>
        <p:nvSpPr>
          <p:cNvPr id="375" name="Google Shape;375;p35"/>
          <p:cNvSpPr txBox="1"/>
          <p:nvPr/>
        </p:nvSpPr>
        <p:spPr>
          <a:xfrm>
            <a:off x="8523050" y="1502300"/>
            <a:ext cx="467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3.4</a:t>
            </a:r>
            <a:endParaRPr b="1"/>
          </a:p>
        </p:txBody>
      </p:sp>
      <p:sp>
        <p:nvSpPr>
          <p:cNvPr id="376" name="Google Shape;376;p35"/>
          <p:cNvSpPr txBox="1"/>
          <p:nvPr/>
        </p:nvSpPr>
        <p:spPr>
          <a:xfrm>
            <a:off x="8529375" y="2031550"/>
            <a:ext cx="467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1.2</a:t>
            </a:r>
            <a:endParaRPr b="1"/>
          </a:p>
        </p:txBody>
      </p:sp>
      <p:sp>
        <p:nvSpPr>
          <p:cNvPr id="377" name="Google Shape;377;p35"/>
          <p:cNvSpPr txBox="1"/>
          <p:nvPr/>
        </p:nvSpPr>
        <p:spPr>
          <a:xfrm>
            <a:off x="8529375" y="2558675"/>
            <a:ext cx="467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0.8</a:t>
            </a:r>
            <a:endParaRPr b="1"/>
          </a:p>
        </p:txBody>
      </p:sp>
      <p:cxnSp>
        <p:nvCxnSpPr>
          <p:cNvPr id="378" name="Google Shape;378;p35"/>
          <p:cNvCxnSpPr>
            <a:endCxn id="375" idx="1"/>
          </p:cNvCxnSpPr>
          <p:nvPr/>
        </p:nvCxnSpPr>
        <p:spPr>
          <a:xfrm>
            <a:off x="8380850" y="1690100"/>
            <a:ext cx="14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35"/>
          <p:cNvCxnSpPr/>
          <p:nvPr/>
        </p:nvCxnSpPr>
        <p:spPr>
          <a:xfrm>
            <a:off x="8380850" y="2221450"/>
            <a:ext cx="142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35"/>
          <p:cNvCxnSpPr>
            <a:endCxn id="377" idx="1"/>
          </p:cNvCxnSpPr>
          <p:nvPr/>
        </p:nvCxnSpPr>
        <p:spPr>
          <a:xfrm>
            <a:off x="6434775" y="2750675"/>
            <a:ext cx="20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35"/>
          <p:cNvSpPr txBox="1"/>
          <p:nvPr/>
        </p:nvSpPr>
        <p:spPr>
          <a:xfrm>
            <a:off x="3424325" y="3379900"/>
            <a:ext cx="42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Fuzzy Matching</a:t>
            </a:r>
            <a:endParaRPr b="1"/>
          </a:p>
        </p:txBody>
      </p:sp>
      <p:sp>
        <p:nvSpPr>
          <p:cNvPr id="382" name="Google Shape;382;p35"/>
          <p:cNvSpPr txBox="1"/>
          <p:nvPr/>
        </p:nvSpPr>
        <p:spPr>
          <a:xfrm>
            <a:off x="311700" y="3889475"/>
            <a:ext cx="42864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</a:t>
            </a:r>
            <a:r>
              <a:rPr b="1" lang="en"/>
              <a:t> TF-IDF Weighted Match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Tag-To-Tag Matching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8" name="Google Shape;3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6"/>
          <p:cNvSpPr txBox="1"/>
          <p:nvPr/>
        </p:nvSpPr>
        <p:spPr>
          <a:xfrm>
            <a:off x="311700" y="1017725"/>
            <a:ext cx="865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Article Summary → Image Summary (Caption)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390" name="Google Shape;390;p36"/>
          <p:cNvGraphicFramePr/>
          <p:nvPr/>
        </p:nvGraphicFramePr>
        <p:xfrm>
          <a:off x="952500" y="159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{E0AF7EF5-0D2D-4C68-AC8F-4F1AA740656E}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275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IMAGE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METRIC 1 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METRIC 2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METRIC 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10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10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3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  <a:tr h="101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1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2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91" name="Google Shape;3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100" y="1982825"/>
            <a:ext cx="1490148" cy="10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5250" y="3000425"/>
            <a:ext cx="776939" cy="10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6100" y="4018025"/>
            <a:ext cx="1523401" cy="1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Evaluation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9" name="Google Shape;39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Challenges: Only have access to set article-image associations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Rudimentary Numeric Method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Percent of images correctly predicted by top-ten ranking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Issues: Cannot rank predictions outside given article-image associations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Need more qualitative method of evaluation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0" name="Google Shape;4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50" y="2716225"/>
            <a:ext cx="1523401" cy="10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1900" y="2589775"/>
            <a:ext cx="1270500" cy="1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7350" y="2677350"/>
            <a:ext cx="1651026" cy="10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UI First Version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9" name="Google Shape;4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017725"/>
            <a:ext cx="81131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Next Steps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39"/>
          <p:cNvSpPr txBox="1"/>
          <p:nvPr>
            <p:ph idx="1" type="body"/>
          </p:nvPr>
        </p:nvSpPr>
        <p:spPr>
          <a:xfrm>
            <a:off x="311700" y="1272125"/>
            <a:ext cx="26880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Oct 15 - Oct 22: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Model iteration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UI improvement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Oct 22 - Oct 29: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Model selection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UI improvement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Work with tagging API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Oct 29 - Nov 5: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Model training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Build an API wrapper for our models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7" name="Google Shape;4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/>
          <p:nvPr>
            <p:ph idx="1" type="body"/>
          </p:nvPr>
        </p:nvSpPr>
        <p:spPr>
          <a:xfrm>
            <a:off x="3176175" y="1272125"/>
            <a:ext cx="25218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Nov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5 - Nov 12: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Model training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Improve API wrapper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Nov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12 - Nov 19: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Model training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Iterate UI and API wrapper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Nov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19 - Nov 26: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Training complete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Work with AP on next steps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39"/>
          <p:cNvSpPr txBox="1"/>
          <p:nvPr>
            <p:ph idx="1" type="body"/>
          </p:nvPr>
        </p:nvSpPr>
        <p:spPr>
          <a:xfrm>
            <a:off x="6040650" y="1272125"/>
            <a:ext cx="2521800" cy="3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Nov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26 - Dec 3: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Get code base ready for shipping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Dec</a:t>
            </a:r>
            <a:r>
              <a:rPr b="1" lang="en">
                <a:latin typeface="Avenir"/>
                <a:ea typeface="Avenir"/>
                <a:cs typeface="Avenir"/>
                <a:sym typeface="Avenir"/>
              </a:rPr>
              <a:t> 3 - Dec 12: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venir"/>
              <a:buChar char="●"/>
            </a:pPr>
            <a:r>
              <a:rPr lang="en" sz="1500">
                <a:latin typeface="Avenir"/>
                <a:ea typeface="Avenir"/>
                <a:cs typeface="Avenir"/>
                <a:sym typeface="Avenir"/>
              </a:rPr>
              <a:t>Finalize deliverables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Avenir"/>
                <a:ea typeface="Avenir"/>
                <a:cs typeface="Avenir"/>
                <a:sym typeface="Avenir"/>
              </a:rPr>
              <a:t>Thank You. Questions?</a:t>
            </a:r>
            <a:endParaRPr sz="45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0" y="4332875"/>
            <a:ext cx="663750" cy="7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Problem Statement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One of the main sources of revenue for AP is the sale of image licenses to publishers who use these images in their articles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Publishers currently search text associated with the images they are looking for through manually generated keywords, which is </a:t>
            </a:r>
            <a:r>
              <a:rPr lang="en">
                <a:solidFill>
                  <a:srgbClr val="CC0000"/>
                </a:solidFill>
                <a:latin typeface="Avenir"/>
                <a:ea typeface="Avenir"/>
                <a:cs typeface="Avenir"/>
                <a:sym typeface="Avenir"/>
              </a:rPr>
              <a:t>time consuming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lang="en">
                <a:solidFill>
                  <a:srgbClr val="CC0000"/>
                </a:solidFill>
                <a:latin typeface="Avenir"/>
                <a:ea typeface="Avenir"/>
                <a:cs typeface="Avenir"/>
                <a:sym typeface="Avenir"/>
              </a:rPr>
              <a:t>may not make full use of the wide range of images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at AP’s disposal. 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Instead, we build an </a:t>
            </a:r>
            <a:r>
              <a:rPr lang="en">
                <a:solidFill>
                  <a:srgbClr val="38761D"/>
                </a:solidFill>
                <a:latin typeface="Avenir"/>
                <a:ea typeface="Avenir"/>
                <a:cs typeface="Avenir"/>
                <a:sym typeface="Avenir"/>
              </a:rPr>
              <a:t>image recommendation system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that takes in article text and outputs a set of images. 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This could be used on the AP web portals or in an API for external clients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Motivation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AP Perspective: Efficient, automatic interface for internal and external clients to generate quicker &amp; more fitting images 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NLP Perspective: Model the way a client would think about this problem through creative combination of NLP techniques, e.g. entity extraction to sentiment analysis, with a flavor of computer vision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Challenges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What defines the “best” image recommendation? </a:t>
            </a:r>
            <a:br>
              <a:rPr lang="en">
                <a:latin typeface="Avenir"/>
                <a:ea typeface="Avenir"/>
                <a:cs typeface="Avenir"/>
                <a:sym typeface="Avenir"/>
              </a:rPr>
            </a:b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Potential Issues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Don’t have access to entire image corpus, only those associated with existing articles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Exploring article-image relationships other than tag-to-tag matching, e.g. NN approaches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Project Plan: Scope of Work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310588" y="1917888"/>
            <a:ext cx="1113300" cy="11589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Article text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…………………………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 sz="1000">
                <a:latin typeface="Avenir"/>
                <a:ea typeface="Avenir"/>
                <a:cs typeface="Avenir"/>
                <a:sym typeface="Avenir"/>
              </a:rPr>
              <a:t>(uploaded by user)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1867975" y="1796838"/>
            <a:ext cx="1667700" cy="5490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AP’s Tagging API </a:t>
            </a:r>
            <a:r>
              <a:rPr lang="en" sz="1000">
                <a:latin typeface="Avenir"/>
                <a:ea typeface="Avenir"/>
                <a:cs typeface="Avenir"/>
                <a:sym typeface="Avenir"/>
              </a:rPr>
              <a:t>(text -&gt; tag)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4101175" y="1446738"/>
            <a:ext cx="2265600" cy="2107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Recommendation Engine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venir"/>
              <a:buAutoNum type="arabicPeriod"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Uses and ranks article tags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venir"/>
              <a:buAutoNum type="arabicPeriod"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Uses image captions and metadata: recency, other optional user-defined parameters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venir"/>
              <a:buAutoNum type="arabicPeriod"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Determines image scoring/ranking system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Avenir"/>
              <a:buAutoNum type="arabicPeriod"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Nice-to-have: image sentiment analysis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6986613" y="1796838"/>
            <a:ext cx="1846800" cy="14073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[id: ‘im392’, score: 0.9322,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 id: ‘im322’, score: 0.9219,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	……..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 id: ‘im100’, score: 0.8321,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 id: ‘im021’, score: 0.7911]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1" name="Google Shape;91;p17"/>
          <p:cNvCxnSpPr/>
          <p:nvPr/>
        </p:nvCxnSpPr>
        <p:spPr>
          <a:xfrm flipH="1" rot="10800000">
            <a:off x="6365613" y="2498838"/>
            <a:ext cx="621000" cy="3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87" idx="3"/>
            <a:endCxn id="88" idx="1"/>
          </p:cNvCxnSpPr>
          <p:nvPr/>
        </p:nvCxnSpPr>
        <p:spPr>
          <a:xfrm flipH="1" rot="10800000">
            <a:off x="1423888" y="2071338"/>
            <a:ext cx="444000" cy="42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/>
          <p:nvPr/>
        </p:nvCxnSpPr>
        <p:spPr>
          <a:xfrm>
            <a:off x="1423888" y="2497338"/>
            <a:ext cx="431100" cy="350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/>
          <p:nvPr/>
        </p:nvSpPr>
        <p:spPr>
          <a:xfrm>
            <a:off x="1867975" y="2502138"/>
            <a:ext cx="1667700" cy="8991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Our tagging model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venir"/>
                <a:ea typeface="Avenir"/>
                <a:cs typeface="Avenir"/>
                <a:sym typeface="Avenir"/>
              </a:rPr>
              <a:t>(e.g. using textacy named-entity extraction)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95" name="Google Shape;95;p17"/>
          <p:cNvCxnSpPr>
            <a:stCxn id="88" idx="3"/>
            <a:endCxn id="89" idx="1"/>
          </p:cNvCxnSpPr>
          <p:nvPr/>
        </p:nvCxnSpPr>
        <p:spPr>
          <a:xfrm>
            <a:off x="3535675" y="2071338"/>
            <a:ext cx="565500" cy="4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>
            <a:endCxn id="89" idx="1"/>
          </p:cNvCxnSpPr>
          <p:nvPr/>
        </p:nvCxnSpPr>
        <p:spPr>
          <a:xfrm flipH="1" rot="10800000">
            <a:off x="3535675" y="2500488"/>
            <a:ext cx="565500" cy="3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/>
          <p:nvPr/>
        </p:nvSpPr>
        <p:spPr>
          <a:xfrm>
            <a:off x="4400125" y="3554238"/>
            <a:ext cx="1667700" cy="5004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Wrapped in an API endpoint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7076175" y="3204138"/>
            <a:ext cx="1667700" cy="8505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Displayed on a UI that can also be used for testing &amp; showing results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Literature Review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Keyword ranking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TextRank, PageRank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Theme-weighted Ranking of Keywords from Text Documents using Phrase Embeddings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Image-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Sentence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Retrieval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Bidirectional Image-Sentence Mapping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Learning Two-Branch NN for Image-Text Matching Tasks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-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Overview of Text Similarity Metrics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2450" y="4483650"/>
            <a:ext cx="530199" cy="6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Literature Review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Using TF-IDF to Determine Word Relevance in Document Queries (Ramos 2003)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Results of applying Term Frequency Inverse Document Frequency (TF-IDF) to determine favorable words in a corpus of documents to use in a query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(1) Term Frequency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(2) Inverse Document Frequency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351" y="2354051"/>
            <a:ext cx="13412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190" y="3286150"/>
            <a:ext cx="146038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670" y="3952838"/>
            <a:ext cx="2958000" cy="86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Literature Review - TextRank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11700" y="1152475"/>
            <a:ext cx="8520600" cy="3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TextRan</a:t>
            </a:r>
            <a:r>
              <a:rPr lang="en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k (</a:t>
            </a:r>
            <a:r>
              <a:rPr lang="en">
                <a:solidFill>
                  <a:srgbClr val="595959"/>
                </a:solidFill>
                <a:highlight>
                  <a:srgbClr val="FFFFFF"/>
                </a:highlight>
                <a:latin typeface="Avenir"/>
                <a:ea typeface="Avenir"/>
                <a:cs typeface="Avenir"/>
                <a:sym typeface="Avenir"/>
              </a:rPr>
              <a:t>Mihalcea, R., &amp; Tarau, P. (2004)</a:t>
            </a:r>
            <a:r>
              <a:rPr lang="en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 graph-based ranking model, rank extracted keywords with “importance”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Inspired by Google’s PageRank to rank 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web pages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Extract keywords from full text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AutoNum type="arabicPeriod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Ranking keywords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Each keyword is a node and weight decided by the weights of its associated keywords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Example: for an article,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Keyword list: [w1, w2, …, w_n]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○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Select a k window of keywords: [w1, w2, …, w_k] (k: {2-10})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■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Any 2-word pair = 1 undirected edge (w1w2, w1w3, …, w1w_k, w2w3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...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"/>
                <a:ea typeface="Avenir"/>
                <a:cs typeface="Avenir"/>
                <a:sym typeface="Avenir"/>
              </a:rPr>
              <a:t>Literature Review - TextRank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60416" l="1990" r="11832" t="5579"/>
          <a:stretch/>
        </p:blipFill>
        <p:spPr>
          <a:xfrm>
            <a:off x="311700" y="1101800"/>
            <a:ext cx="3299225" cy="9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46985" l="0" r="12418" t="10976"/>
          <a:stretch/>
        </p:blipFill>
        <p:spPr>
          <a:xfrm>
            <a:off x="3833625" y="1101787"/>
            <a:ext cx="4894926" cy="21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0" r="35454" t="74190"/>
          <a:stretch/>
        </p:blipFill>
        <p:spPr>
          <a:xfrm>
            <a:off x="3833625" y="3532275"/>
            <a:ext cx="3607399" cy="132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5" y="2116100"/>
            <a:ext cx="1473400" cy="1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6">
            <a:alphaModFix/>
          </a:blip>
          <a:srcRect b="67396" l="39846" r="0" t="0"/>
          <a:stretch/>
        </p:blipFill>
        <p:spPr>
          <a:xfrm>
            <a:off x="311700" y="4139175"/>
            <a:ext cx="2750251" cy="65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0475" y="4215375"/>
            <a:ext cx="2191475" cy="6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267450" y="3463675"/>
            <a:ext cx="10293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3" name="Google Shape;133;p21"/>
          <p:cNvSpPr/>
          <p:nvPr/>
        </p:nvSpPr>
        <p:spPr>
          <a:xfrm>
            <a:off x="419850" y="3616075"/>
            <a:ext cx="10293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4" name="Google Shape;134;p21"/>
          <p:cNvSpPr/>
          <p:nvPr/>
        </p:nvSpPr>
        <p:spPr>
          <a:xfrm>
            <a:off x="821650" y="2288575"/>
            <a:ext cx="475200" cy="1327500"/>
          </a:xfrm>
          <a:prstGeom prst="roundRect">
            <a:avLst>
              <a:gd fmla="val 3048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135" name="Google Shape;135;p21"/>
          <p:cNvCxnSpPr/>
          <p:nvPr/>
        </p:nvCxnSpPr>
        <p:spPr>
          <a:xfrm>
            <a:off x="841450" y="2474925"/>
            <a:ext cx="455100" cy="21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>
            <a:off x="820850" y="3135625"/>
            <a:ext cx="485700" cy="21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/>
          <p:nvPr/>
        </p:nvCxnSpPr>
        <p:spPr>
          <a:xfrm flipH="1" rot="10800000">
            <a:off x="826150" y="2751950"/>
            <a:ext cx="470400" cy="29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